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33" r:id="rId3"/>
    <p:sldId id="718" r:id="rId4"/>
    <p:sldId id="727" r:id="rId5"/>
    <p:sldId id="730" r:id="rId6"/>
    <p:sldId id="729" r:id="rId7"/>
    <p:sldId id="722" r:id="rId8"/>
    <p:sldId id="728" r:id="rId9"/>
    <p:sldId id="725" r:id="rId10"/>
    <p:sldId id="731" r:id="rId11"/>
    <p:sldId id="726" r:id="rId12"/>
    <p:sldId id="723" r:id="rId13"/>
    <p:sldId id="732" r:id="rId14"/>
    <p:sldId id="724" r:id="rId15"/>
    <p:sldId id="71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B3246-A8EB-4582-BA2E-15DB7CE0F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BED113-C591-44BB-A1B1-63D5432A2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3F65A-95CB-49CF-8211-00730A8B1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8351-B88D-44B7-A1BE-FB5707EA9E0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0EDD0-0F64-40DE-8FEF-3CDD4318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265A9-67CA-43B8-80E8-6BC539D1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B913-769F-4732-BC77-40935566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5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34C19-6B23-4A2E-8EB8-10370654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80BBA-E9FE-474C-9886-46D4D3D14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7D8F0-54B8-4441-95C1-C082BCCFC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8351-B88D-44B7-A1BE-FB5707EA9E0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6584C-2041-417B-BE59-16598D1F0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7F5BF-E75E-4D54-A8B6-16BAE2EAB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B913-769F-4732-BC77-40935566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9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23FA2A-754E-4978-B59F-9899D4735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96B04-9D3E-4AC7-B4A2-ECBF150CF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887F0-0E11-42A7-801C-2CB55BF4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8351-B88D-44B7-A1BE-FB5707EA9E0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2A552-AA17-40B4-A60F-04630658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5024A-76F8-462F-8D1C-04723A1E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B913-769F-4732-BC77-40935566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1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757EB-E74A-49E9-8EE7-84E8EF2F6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66D82-500F-47BB-8FFA-C8961C789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9A651-713D-4FB2-B94D-D369828D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8351-B88D-44B7-A1BE-FB5707EA9E0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9CDBE-DD68-4BCC-B277-62FF3466C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DF591-2DDC-43A7-BEA9-F60237914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B913-769F-4732-BC77-40935566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3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5830D-EEAC-4D19-BCE4-8674BB981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A89A0-788B-4A1B-BDC5-06CFA7894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18ADB-0DA8-49A4-8800-53EBACEFD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8351-B88D-44B7-A1BE-FB5707EA9E0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2533A-6347-44CD-BB90-581ED0E18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63BDF-1A06-496F-B68C-5CE937E3D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B913-769F-4732-BC77-40935566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6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634C1-5B60-4EB4-9D2F-ABC6072B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39D43-77C8-43C9-B672-8E0326FA1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69B2F-36E6-4974-8BE1-913911D75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A5571-8AD0-408E-8DA8-B08CA7FC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8351-B88D-44B7-A1BE-FB5707EA9E0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604B2-E385-47C8-AE52-4169B2E20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4DF24-888A-4738-96F7-CB33A3BE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B913-769F-4732-BC77-40935566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9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5E7DE-D3C7-4C81-B3AA-D25679CB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30F7D-6938-4E45-B8BB-93C9A6AE9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240B4-E534-4511-B6CF-CCF65080A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E57535-ECC8-41E4-B6E7-474312F3A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FC36C7-E6ED-49A3-AFA6-6CD0B1AFB4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FB1F8A-E200-409C-B15B-68A48AD70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8351-B88D-44B7-A1BE-FB5707EA9E0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9F88E9-F0C8-4ADE-A263-5B4EFEEA4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31151D-FB7E-4422-AFAF-E0EF107A0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B913-769F-4732-BC77-40935566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6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DEA38-C66F-4583-8412-ED175BBB8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1DCD36-4A6A-4981-B58C-024DC83A4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8351-B88D-44B7-A1BE-FB5707EA9E0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B4666-749B-450B-B481-3ABE624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2F90D2-D4A2-4EDE-89B2-DD86AFAB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B913-769F-4732-BC77-40935566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3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4AB2FC-AE83-4A2B-B317-0F8ADD371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8351-B88D-44B7-A1BE-FB5707EA9E0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ED986-2F74-4599-9D6E-FB4E5B94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B3293-A66D-4C77-9D11-9CAB6181D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B913-769F-4732-BC77-40935566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8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7685-1BBD-4F02-AE0A-3BE747BD1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F9F2F-B2C0-43DA-AB1C-186468B43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1CFC8-523A-49A6-9681-66523EB2A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18A93-7198-4E3E-9FF4-9B910AFB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8351-B88D-44B7-A1BE-FB5707EA9E0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092AB-0676-4F69-A704-9C4AD8D2E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7A8B6-2CAF-495A-924D-F65551E4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B913-769F-4732-BC77-40935566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0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C1FD9-ADC9-4C52-8593-76FFC70A8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9C3404-B277-4344-984E-D93D26A49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D7588-C168-413B-8228-3F5D06681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73D1B-784D-485B-8BAD-A032EFF1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8351-B88D-44B7-A1BE-FB5707EA9E0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6382A-32FB-4516-A19B-CF7084BA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067AE-771D-4122-91BC-63C49531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B913-769F-4732-BC77-40935566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6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FFF75-1877-440F-9F30-536099F42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0AF97-FDC4-4390-BB68-C21383C18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0CB00-8934-4915-8B91-A0E705E13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C8351-B88D-44B7-A1BE-FB5707EA9E0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70061-B276-4B5B-AC76-C7BAB470E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18DFB-EDCA-4555-8EC9-301D919D0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B913-769F-4732-BC77-40935566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3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2.jpe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37.jpeg"/><Relationship Id="rId4" Type="http://schemas.openxmlformats.org/officeDocument/2006/relationships/image" Target="../media/image45.jpe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1B65B-4848-4277-BA8B-2D54595C9C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Models for Deeper Understanding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B087D-EADF-473F-B7FF-F31F8E523A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Psychoanalysis</a:t>
            </a:r>
          </a:p>
        </p:txBody>
      </p:sp>
    </p:spTree>
    <p:extLst>
      <p:ext uri="{BB962C8B-B14F-4D97-AF65-F5344CB8AC3E}">
        <p14:creationId xmlns:p14="http://schemas.microsoft.com/office/powerpoint/2010/main" val="3978786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DF8C-44EB-40F1-957F-4B68DD0CD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 =  Religion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EA103-195D-4F9F-ADBF-C9438F730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ornate</a:t>
            </a:r>
          </a:p>
          <a:p>
            <a:r>
              <a:rPr lang="en-US" dirty="0"/>
              <a:t>Façade – fake building selling junk</a:t>
            </a:r>
          </a:p>
          <a:p>
            <a:r>
              <a:rPr lang="en-US" dirty="0"/>
              <a:t>Very tall building stretching into the sky</a:t>
            </a:r>
          </a:p>
        </p:txBody>
      </p:sp>
      <p:pic>
        <p:nvPicPr>
          <p:cNvPr id="3076" name="Picture 4" descr="Architecture - Religious architecture | Britannica">
            <a:extLst>
              <a:ext uri="{FF2B5EF4-FFF2-40B4-BE49-F238E27FC236}">
                <a16:creationId xmlns:a16="http://schemas.microsoft.com/office/drawing/2014/main" id="{CC9ACB00-BF6E-4E5B-BE97-0259B3842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89" y="4008779"/>
            <a:ext cx="3155630" cy="242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thedrals, churches and mosques ... | Stock vector | Colourbox">
            <a:extLst>
              <a:ext uri="{FF2B5EF4-FFF2-40B4-BE49-F238E27FC236}">
                <a16:creationId xmlns:a16="http://schemas.microsoft.com/office/drawing/2014/main" id="{E96D40FE-1C1D-403C-AEFF-B15806639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2" t="-219" r="-1011" b="219"/>
          <a:stretch/>
        </p:blipFill>
        <p:spPr bwMode="auto">
          <a:xfrm>
            <a:off x="7145519" y="1107028"/>
            <a:ext cx="5046481" cy="538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es façades de Zacharie Gaudrillot-Roy">
            <a:extLst>
              <a:ext uri="{FF2B5EF4-FFF2-40B4-BE49-F238E27FC236}">
                <a16:creationId xmlns:a16="http://schemas.microsoft.com/office/drawing/2014/main" id="{8FF18C7F-83B8-4D38-A1B2-BDF4629F5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68" y="4008780"/>
            <a:ext cx="3236733" cy="242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32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on a pedestal, put - Liberal Dictionary">
            <a:extLst>
              <a:ext uri="{FF2B5EF4-FFF2-40B4-BE49-F238E27FC236}">
                <a16:creationId xmlns:a16="http://schemas.microsoft.com/office/drawing/2014/main" id="{8F90E9F0-E99D-4500-BAB5-99896E296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719" y="266978"/>
            <a:ext cx="2010227" cy="306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eople Wisdom Wise - Free photo on Pixabay">
            <a:extLst>
              <a:ext uri="{FF2B5EF4-FFF2-40B4-BE49-F238E27FC236}">
                <a16:creationId xmlns:a16="http://schemas.microsoft.com/office/drawing/2014/main" id="{2543C1AB-585C-4381-86DE-16D3FF2F9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50" y="490193"/>
            <a:ext cx="1983164" cy="264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JESUS OF NAZARETH">
            <a:extLst>
              <a:ext uri="{FF2B5EF4-FFF2-40B4-BE49-F238E27FC236}">
                <a16:creationId xmlns:a16="http://schemas.microsoft.com/office/drawing/2014/main" id="{D20E1C80-D137-4080-890A-4992349AD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030" y="490193"/>
            <a:ext cx="2004128" cy="267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he lost child, a photo from Louangnamtha, North | TrekEarth">
            <a:extLst>
              <a:ext uri="{FF2B5EF4-FFF2-40B4-BE49-F238E27FC236}">
                <a16:creationId xmlns:a16="http://schemas.microsoft.com/office/drawing/2014/main" id="{EB647B77-1E5A-47DB-AFF0-D89C4156A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663" y="490193"/>
            <a:ext cx="3162693" cy="22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Everybody has to die': Cemetery plots bought, sold as hot commodity - NEWS  1130">
            <a:extLst>
              <a:ext uri="{FF2B5EF4-FFF2-40B4-BE49-F238E27FC236}">
                <a16:creationId xmlns:a16="http://schemas.microsoft.com/office/drawing/2014/main" id="{40E7432E-CBA0-4D2B-B979-C7F0F7DE3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52" y="3849632"/>
            <a:ext cx="3535297" cy="214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F3FCA24-F860-4C36-B85D-AD05ED671569}"/>
              </a:ext>
            </a:extLst>
          </p:cNvPr>
          <p:cNvSpPr txBox="1">
            <a:spLocks/>
          </p:cNvSpPr>
          <p:nvPr/>
        </p:nvSpPr>
        <p:spPr>
          <a:xfrm>
            <a:off x="5590719" y="34290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Person  =  God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6C859AF-92BC-44F4-A9AA-7FE6E6D57E0B}"/>
              </a:ext>
            </a:extLst>
          </p:cNvPr>
          <p:cNvSpPr txBox="1">
            <a:spLocks/>
          </p:cNvSpPr>
          <p:nvPr/>
        </p:nvSpPr>
        <p:spPr>
          <a:xfrm>
            <a:off x="5590719" y="4415353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Loved family member that passed</a:t>
            </a:r>
          </a:p>
          <a:p>
            <a:r>
              <a:rPr lang="en-US" dirty="0"/>
              <a:t>Jesus, </a:t>
            </a:r>
            <a:r>
              <a:rPr lang="en-US" dirty="0" err="1"/>
              <a:t>Budha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Wise person, not well kept</a:t>
            </a:r>
          </a:p>
          <a:p>
            <a:r>
              <a:rPr lang="en-US" dirty="0"/>
              <a:t>Boyfriend/girlfriend</a:t>
            </a:r>
          </a:p>
        </p:txBody>
      </p:sp>
    </p:spTree>
    <p:extLst>
      <p:ext uri="{BB962C8B-B14F-4D97-AF65-F5344CB8AC3E}">
        <p14:creationId xmlns:p14="http://schemas.microsoft.com/office/powerpoint/2010/main" val="527124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ool Mountain Stream Flowing From Under The Glacier. Highland.. Stock  Photo, Picture And Royalty Free Image. Image 66280721.">
            <a:extLst>
              <a:ext uri="{FF2B5EF4-FFF2-40B4-BE49-F238E27FC236}">
                <a16:creationId xmlns:a16="http://schemas.microsoft.com/office/drawing/2014/main" id="{908D0B69-9DEE-44A9-92E4-0DA842601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51"/>
            <a:ext cx="12192000" cy="68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470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ientists shed light on human causes of North Atlantic's 'cold blob'">
            <a:extLst>
              <a:ext uri="{FF2B5EF4-FFF2-40B4-BE49-F238E27FC236}">
                <a16:creationId xmlns:a16="http://schemas.microsoft.com/office/drawing/2014/main" id="{450B0044-1EDF-4B5C-9A45-A917D86BA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221" y="252703"/>
            <a:ext cx="3149747" cy="209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'ahu">
            <a:extLst>
              <a:ext uri="{FF2B5EF4-FFF2-40B4-BE49-F238E27FC236}">
                <a16:creationId xmlns:a16="http://schemas.microsoft.com/office/drawing/2014/main" id="{7C13B38F-1388-44E6-98DC-AAA1D39D1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2" y="252704"/>
            <a:ext cx="3357348" cy="209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ountain Stream – FREEBigPictures.com">
            <a:extLst>
              <a:ext uri="{FF2B5EF4-FFF2-40B4-BE49-F238E27FC236}">
                <a16:creationId xmlns:a16="http://schemas.microsoft.com/office/drawing/2014/main" id="{9C1AAE80-CC1D-4A62-99AA-57BD78DCE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473" y="252703"/>
            <a:ext cx="3137366" cy="209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ikers make a splash for public space — in fountains! - amNewYork">
            <a:extLst>
              <a:ext uri="{FF2B5EF4-FFF2-40B4-BE49-F238E27FC236}">
                <a16:creationId xmlns:a16="http://schemas.microsoft.com/office/drawing/2014/main" id="{8C1E4BBB-5CDC-459B-831D-B540F39C5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064" y="2980293"/>
            <a:ext cx="3148775" cy="209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Alarm sounded over the shrinking of frigid zones - india news - Hindustan  Times">
            <a:extLst>
              <a:ext uri="{FF2B5EF4-FFF2-40B4-BE49-F238E27FC236}">
                <a16:creationId xmlns:a16="http://schemas.microsoft.com/office/drawing/2014/main" id="{7D1C6FBA-67F6-48B8-A74E-63EDAD95C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221" y="2808823"/>
            <a:ext cx="3024383" cy="22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Swimming Pool Program">
            <a:extLst>
              <a:ext uri="{FF2B5EF4-FFF2-40B4-BE49-F238E27FC236}">
                <a16:creationId xmlns:a16="http://schemas.microsoft.com/office/drawing/2014/main" id="{DBAD6A53-E8B7-4809-B8B9-F2F3B7C9A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2" y="2808823"/>
            <a:ext cx="3409309" cy="22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521E748-D6DF-4AF3-9286-A772211976FC}"/>
              </a:ext>
            </a:extLst>
          </p:cNvPr>
          <p:cNvSpPr txBox="1">
            <a:spLocks/>
          </p:cNvSpPr>
          <p:nvPr/>
        </p:nvSpPr>
        <p:spPr>
          <a:xfrm>
            <a:off x="621383" y="535190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Water  =  Sex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741364-CE0B-4F07-A1A6-F18B6E7A997B}"/>
              </a:ext>
            </a:extLst>
          </p:cNvPr>
          <p:cNvSpPr txBox="1">
            <a:spLocks/>
          </p:cNvSpPr>
          <p:nvPr/>
        </p:nvSpPr>
        <p:spPr>
          <a:xfrm>
            <a:off x="4769177" y="5351904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Tropical beach, cool mountain stream</a:t>
            </a:r>
          </a:p>
          <a:p>
            <a:r>
              <a:rPr lang="en-US" dirty="0"/>
              <a:t>Public area</a:t>
            </a:r>
          </a:p>
          <a:p>
            <a:r>
              <a:rPr lang="en-US" dirty="0"/>
              <a:t>Frigid, cold, water (disease infested)</a:t>
            </a:r>
          </a:p>
        </p:txBody>
      </p:sp>
    </p:spTree>
    <p:extLst>
      <p:ext uri="{BB962C8B-B14F-4D97-AF65-F5344CB8AC3E}">
        <p14:creationId xmlns:p14="http://schemas.microsoft.com/office/powerpoint/2010/main" val="2452515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stone wall, moss, texture, rock, lichen, stone, structure, surface,  natural, old, wall | Pikist">
            <a:extLst>
              <a:ext uri="{FF2B5EF4-FFF2-40B4-BE49-F238E27FC236}">
                <a16:creationId xmlns:a16="http://schemas.microsoft.com/office/drawing/2014/main" id="{ED685DA4-4B91-4958-BE91-C1C5E42AA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86"/>
            <a:ext cx="12192000" cy="684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261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B1F5E-131E-43DC-8DCF-11431ED0B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Mom and Baby Bears in Flowers Photo – Baby Animal Prints by Suzi">
            <a:extLst>
              <a:ext uri="{FF2B5EF4-FFF2-40B4-BE49-F238E27FC236}">
                <a16:creationId xmlns:a16="http://schemas.microsoft.com/office/drawing/2014/main" id="{97C324E0-551F-4417-9AD8-A3461ADD1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4"/>
          <a:stretch/>
        </p:blipFill>
        <p:spPr bwMode="auto">
          <a:xfrm>
            <a:off x="7633855" y="579195"/>
            <a:ext cx="3906982" cy="275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torers Classic Skeleton Key for House Doors | Van Dyke's Restorers">
            <a:extLst>
              <a:ext uri="{FF2B5EF4-FFF2-40B4-BE49-F238E27FC236}">
                <a16:creationId xmlns:a16="http://schemas.microsoft.com/office/drawing/2014/main" id="{EF95545D-FAFB-4094-A46D-9B2C0129C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46" b="34145"/>
          <a:stretch/>
        </p:blipFill>
        <p:spPr bwMode="auto">
          <a:xfrm>
            <a:off x="3859189" y="3484977"/>
            <a:ext cx="3397726" cy="107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ld glass made of steel For liquid And decoration">
            <a:extLst>
              <a:ext uri="{FF2B5EF4-FFF2-40B4-BE49-F238E27FC236}">
                <a16:creationId xmlns:a16="http://schemas.microsoft.com/office/drawing/2014/main" id="{D1719B9D-DEC6-404E-9593-8DEFC5A8A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1" t="30000" r="20619" b="18571"/>
          <a:stretch/>
        </p:blipFill>
        <p:spPr bwMode="auto">
          <a:xfrm>
            <a:off x="117466" y="2941982"/>
            <a:ext cx="1908316" cy="143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ol Mountain Stream Flowing From Under The Glacier. Highland.. Stock  Photo, Picture And Royalty Free Image. Image 66280721.">
            <a:extLst>
              <a:ext uri="{FF2B5EF4-FFF2-40B4-BE49-F238E27FC236}">
                <a16:creationId xmlns:a16="http://schemas.microsoft.com/office/drawing/2014/main" id="{B6E3F03E-195C-4379-862D-B06C4BC13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537" y="3671454"/>
            <a:ext cx="3930793" cy="261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tone wall, moss, texture, rock, lichen, stone, structure, surface,  natural, old, wall | Pikist">
            <a:extLst>
              <a:ext uri="{FF2B5EF4-FFF2-40B4-BE49-F238E27FC236}">
                <a16:creationId xmlns:a16="http://schemas.microsoft.com/office/drawing/2014/main" id="{E225D542-0D63-4382-B23A-6BA23C6D5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0401"/>
            <a:ext cx="3907063" cy="231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25 Best National Parks in the USA | Road Affair">
            <a:extLst>
              <a:ext uri="{FF2B5EF4-FFF2-40B4-BE49-F238E27FC236}">
                <a16:creationId xmlns:a16="http://schemas.microsoft.com/office/drawing/2014/main" id="{0C21C39C-FF00-4017-901C-B47B043A9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487" y="361951"/>
            <a:ext cx="5341695" cy="300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on a pedestal, put - Liberal Dictionary">
            <a:extLst>
              <a:ext uri="{FF2B5EF4-FFF2-40B4-BE49-F238E27FC236}">
                <a16:creationId xmlns:a16="http://schemas.microsoft.com/office/drawing/2014/main" id="{994D5D27-4EB9-4132-B0CF-4EC97BF85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9" y="249985"/>
            <a:ext cx="1635356" cy="248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Wooden Buildings In An Abandoned American Ghost Town Stock Photo, Picture  And Royalty Free Image. Image 48047221.">
            <a:extLst>
              <a:ext uri="{FF2B5EF4-FFF2-40B4-BE49-F238E27FC236}">
                <a16:creationId xmlns:a16="http://schemas.microsoft.com/office/drawing/2014/main" id="{F27C2CC4-4889-453E-AA81-9D778C5C8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68" y="4606606"/>
            <a:ext cx="2603845" cy="173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CD6C22-3343-417F-A5F2-72CB31E7445E}"/>
              </a:ext>
            </a:extLst>
          </p:cNvPr>
          <p:cNvSpPr txBox="1"/>
          <p:nvPr/>
        </p:nvSpPr>
        <p:spPr>
          <a:xfrm>
            <a:off x="3564834" y="0"/>
            <a:ext cx="2363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Place  =  outlook on life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E2ACC8-7780-4629-AB1F-58A6875AE186}"/>
              </a:ext>
            </a:extLst>
          </p:cNvPr>
          <p:cNvSpPr txBox="1"/>
          <p:nvPr/>
        </p:nvSpPr>
        <p:spPr>
          <a:xfrm>
            <a:off x="8302486" y="152400"/>
            <a:ext cx="1827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Bear  =  problems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BF78AA-21ED-4D4A-B29B-F89A06B4BFDA}"/>
              </a:ext>
            </a:extLst>
          </p:cNvPr>
          <p:cNvSpPr txBox="1"/>
          <p:nvPr/>
        </p:nvSpPr>
        <p:spPr>
          <a:xfrm>
            <a:off x="4724399" y="4141304"/>
            <a:ext cx="178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 =  education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F1BC29-64CA-4DCF-BBA4-0B1A5D3C90C2}"/>
              </a:ext>
            </a:extLst>
          </p:cNvPr>
          <p:cNvSpPr txBox="1"/>
          <p:nvPr/>
        </p:nvSpPr>
        <p:spPr>
          <a:xfrm>
            <a:off x="1517373" y="3889513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Cup  =  friendship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062481-98D4-4C6A-9D7B-8A093BFF964D}"/>
              </a:ext>
            </a:extLst>
          </p:cNvPr>
          <p:cNvSpPr txBox="1"/>
          <p:nvPr/>
        </p:nvSpPr>
        <p:spPr>
          <a:xfrm>
            <a:off x="298173" y="0"/>
            <a:ext cx="1540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Person  =  God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EBC238-D76E-49A4-821A-27D7E714B9D5}"/>
              </a:ext>
            </a:extLst>
          </p:cNvPr>
          <p:cNvSpPr txBox="1"/>
          <p:nvPr/>
        </p:nvSpPr>
        <p:spPr>
          <a:xfrm>
            <a:off x="8859077" y="6341165"/>
            <a:ext cx="138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Water  =  sex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3716E6-00B6-40BF-A5C2-77AA3F1816C6}"/>
              </a:ext>
            </a:extLst>
          </p:cNvPr>
          <p:cNvSpPr txBox="1"/>
          <p:nvPr/>
        </p:nvSpPr>
        <p:spPr>
          <a:xfrm>
            <a:off x="4750904" y="6380923"/>
            <a:ext cx="1973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Building  =  religion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00BA26-5B4A-4131-B30D-E8E8D21E1AF1}"/>
              </a:ext>
            </a:extLst>
          </p:cNvPr>
          <p:cNvSpPr txBox="1"/>
          <p:nvPr/>
        </p:nvSpPr>
        <p:spPr>
          <a:xfrm>
            <a:off x="1358347" y="6488668"/>
            <a:ext cx="146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Wall  =  death</a:t>
            </a:r>
          </a:p>
        </p:txBody>
      </p:sp>
    </p:spTree>
    <p:extLst>
      <p:ext uri="{BB962C8B-B14F-4D97-AF65-F5344CB8AC3E}">
        <p14:creationId xmlns:p14="http://schemas.microsoft.com/office/powerpoint/2010/main" val="73594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515CC-DC16-4C50-9EF0-A580C7BB8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Close Your Eyes and Relax…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A8394-A6E4-4C28-9DB8-42B577431E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Place</a:t>
            </a:r>
          </a:p>
          <a:p>
            <a:r>
              <a:rPr lang="en-US" dirty="0">
                <a:solidFill>
                  <a:schemeClr val="bg1"/>
                </a:solidFill>
              </a:rPr>
              <a:t>Key</a:t>
            </a:r>
          </a:p>
          <a:p>
            <a:r>
              <a:rPr lang="en-US" dirty="0">
                <a:solidFill>
                  <a:schemeClr val="bg1"/>
                </a:solidFill>
              </a:rPr>
              <a:t>Cup</a:t>
            </a:r>
          </a:p>
          <a:p>
            <a:r>
              <a:rPr lang="en-US" dirty="0">
                <a:solidFill>
                  <a:schemeClr val="bg1"/>
                </a:solidFill>
              </a:rPr>
              <a:t>Bear</a:t>
            </a:r>
          </a:p>
          <a:p>
            <a:r>
              <a:rPr lang="en-US" dirty="0">
                <a:solidFill>
                  <a:schemeClr val="bg1"/>
                </a:solidFill>
              </a:rPr>
              <a:t>Water</a:t>
            </a:r>
          </a:p>
          <a:p>
            <a:r>
              <a:rPr lang="en-US" dirty="0">
                <a:solidFill>
                  <a:schemeClr val="bg1"/>
                </a:solidFill>
              </a:rPr>
              <a:t>Building</a:t>
            </a:r>
          </a:p>
          <a:p>
            <a:r>
              <a:rPr lang="en-US" dirty="0">
                <a:solidFill>
                  <a:schemeClr val="bg1"/>
                </a:solidFill>
              </a:rPr>
              <a:t>Person</a:t>
            </a:r>
          </a:p>
          <a:p>
            <a:r>
              <a:rPr lang="en-US" dirty="0">
                <a:solidFill>
                  <a:schemeClr val="bg1"/>
                </a:solidFill>
              </a:rPr>
              <a:t>Wall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A73B1-0DBD-4A70-8353-C8F9AAC1FB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Outlook on life</a:t>
            </a:r>
          </a:p>
          <a:p>
            <a:r>
              <a:rPr lang="en-US" dirty="0">
                <a:solidFill>
                  <a:schemeClr val="bg1"/>
                </a:solidFill>
              </a:rPr>
              <a:t>Education</a:t>
            </a:r>
          </a:p>
          <a:p>
            <a:r>
              <a:rPr lang="en-US" dirty="0">
                <a:solidFill>
                  <a:schemeClr val="bg1"/>
                </a:solidFill>
              </a:rPr>
              <a:t>Friends</a:t>
            </a:r>
          </a:p>
          <a:p>
            <a:r>
              <a:rPr lang="en-US" dirty="0">
                <a:solidFill>
                  <a:schemeClr val="bg1"/>
                </a:solidFill>
              </a:rPr>
              <a:t>Problems</a:t>
            </a:r>
          </a:p>
          <a:p>
            <a:r>
              <a:rPr lang="en-US" dirty="0">
                <a:solidFill>
                  <a:schemeClr val="bg1"/>
                </a:solidFill>
              </a:rPr>
              <a:t>Sex</a:t>
            </a:r>
          </a:p>
          <a:p>
            <a:r>
              <a:rPr lang="en-US" dirty="0">
                <a:solidFill>
                  <a:schemeClr val="bg1"/>
                </a:solidFill>
              </a:rPr>
              <a:t>Religion</a:t>
            </a:r>
          </a:p>
          <a:p>
            <a:r>
              <a:rPr lang="en-US" dirty="0">
                <a:solidFill>
                  <a:schemeClr val="bg1"/>
                </a:solidFill>
              </a:rPr>
              <a:t>God</a:t>
            </a:r>
          </a:p>
          <a:p>
            <a:r>
              <a:rPr lang="en-US" dirty="0">
                <a:solidFill>
                  <a:schemeClr val="bg1"/>
                </a:solidFill>
              </a:rPr>
              <a:t>Death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4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13E0-C6FD-46CF-B837-ECFEA6031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25 Best National Parks in the USA | Road Affair">
            <a:extLst>
              <a:ext uri="{FF2B5EF4-FFF2-40B4-BE49-F238E27FC236}">
                <a16:creationId xmlns:a16="http://schemas.microsoft.com/office/drawing/2014/main" id="{21B2DE05-98E5-4131-A6D7-4F2771F07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om and Baby Bears in Flowers Photo – Baby Animal Prints by Suzi">
            <a:extLst>
              <a:ext uri="{FF2B5EF4-FFF2-40B4-BE49-F238E27FC236}">
                <a16:creationId xmlns:a16="http://schemas.microsoft.com/office/drawing/2014/main" id="{3A634B27-EE80-460F-8323-561D5977B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4"/>
          <a:stretch/>
        </p:blipFill>
        <p:spPr bwMode="auto">
          <a:xfrm>
            <a:off x="7994072" y="3892736"/>
            <a:ext cx="4197928" cy="296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16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2B3CF-9FF4-4412-B1B7-BE9836F65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or place  =  Outlook on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8FB97-866F-4042-92A2-C1CA1ECBF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Place you enjoy being at</a:t>
            </a:r>
          </a:p>
          <a:p>
            <a:pPr lvl="1"/>
            <a:r>
              <a:rPr lang="en-US" dirty="0"/>
              <a:t>Disney</a:t>
            </a:r>
          </a:p>
          <a:p>
            <a:pPr lvl="1"/>
            <a:r>
              <a:rPr lang="en-US" dirty="0"/>
              <a:t>France</a:t>
            </a:r>
          </a:p>
          <a:p>
            <a:pPr lvl="1"/>
            <a:r>
              <a:rPr lang="en-US"/>
              <a:t>Grandparents house</a:t>
            </a:r>
          </a:p>
          <a:p>
            <a:pPr lvl="1"/>
            <a:r>
              <a:rPr lang="en-US"/>
              <a:t>Your bedroom</a:t>
            </a:r>
          </a:p>
          <a:p>
            <a:pPr lvl="1"/>
            <a:r>
              <a:rPr lang="en-US"/>
              <a:t>Nuked desert</a:t>
            </a:r>
          </a:p>
          <a:p>
            <a:pPr lvl="1"/>
            <a:r>
              <a:rPr lang="en-US"/>
              <a:t>Can’t find a place – only see darkness</a:t>
            </a:r>
            <a:endParaRPr lang="en-US" dirty="0"/>
          </a:p>
        </p:txBody>
      </p:sp>
      <p:pic>
        <p:nvPicPr>
          <p:cNvPr id="11266" name="Picture 2" descr="France extends virus emergency until July 24">
            <a:extLst>
              <a:ext uri="{FF2B5EF4-FFF2-40B4-BE49-F238E27FC236}">
                <a16:creationId xmlns:a16="http://schemas.microsoft.com/office/drawing/2014/main" id="{AD0851C5-079E-4AFB-90C9-BDE664C8F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084" y="386418"/>
            <a:ext cx="2492570" cy="166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arren Desert Landscape Stock Footage Video (100% Royalty-free) 3556850 |  Shutterstock">
            <a:extLst>
              <a:ext uri="{FF2B5EF4-FFF2-40B4-BE49-F238E27FC236}">
                <a16:creationId xmlns:a16="http://schemas.microsoft.com/office/drawing/2014/main" id="{2261545B-6D91-4444-B915-21338A3D0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735" y="4655002"/>
            <a:ext cx="3654376" cy="205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9 things families should know about Disneyland">
            <a:extLst>
              <a:ext uri="{FF2B5EF4-FFF2-40B4-BE49-F238E27FC236}">
                <a16:creationId xmlns:a16="http://schemas.microsoft.com/office/drawing/2014/main" id="{4C51E2B0-BACE-4FEC-A6E4-B328C97C5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192" y="1825625"/>
            <a:ext cx="3162219" cy="211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is Is What Outer Space Smells Like | Reader's Digest">
            <a:extLst>
              <a:ext uri="{FF2B5EF4-FFF2-40B4-BE49-F238E27FC236}">
                <a16:creationId xmlns:a16="http://schemas.microsoft.com/office/drawing/2014/main" id="{3892019C-D896-4CDB-B854-AD7B3B93D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468" y="2447606"/>
            <a:ext cx="2495186" cy="166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uclear Explosion | Ready.gov">
            <a:extLst>
              <a:ext uri="{FF2B5EF4-FFF2-40B4-BE49-F238E27FC236}">
                <a16:creationId xmlns:a16="http://schemas.microsoft.com/office/drawing/2014/main" id="{8B35C359-4D59-4E1A-A61B-DFB4BA453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40" y="5039227"/>
            <a:ext cx="3634120" cy="145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25 Most Beautiful Places in the World">
            <a:extLst>
              <a:ext uri="{FF2B5EF4-FFF2-40B4-BE49-F238E27FC236}">
                <a16:creationId xmlns:a16="http://schemas.microsoft.com/office/drawing/2014/main" id="{BEBAD352-2043-4D20-94D1-E974D9BC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592" y="4813876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19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47796-A010-4897-AE32-DD844FDDA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 =  Education</a:t>
            </a:r>
          </a:p>
        </p:txBody>
      </p:sp>
      <p:pic>
        <p:nvPicPr>
          <p:cNvPr id="13314" name="Picture 2" descr="The 20 Most Expensive Cars in the World (Updated 2020) | Wealthy Gorilla">
            <a:extLst>
              <a:ext uri="{FF2B5EF4-FFF2-40B4-BE49-F238E27FC236}">
                <a16:creationId xmlns:a16="http://schemas.microsoft.com/office/drawing/2014/main" id="{8D3BC2BE-C2E0-4EF9-AF6F-C2447C6ED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05" y="506437"/>
            <a:ext cx="3173743" cy="191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MIT is the Most Insecure University in the US">
            <a:extLst>
              <a:ext uri="{FF2B5EF4-FFF2-40B4-BE49-F238E27FC236}">
                <a16:creationId xmlns:a16="http://schemas.microsoft.com/office/drawing/2014/main" id="{893D2D51-35EE-4763-A9CE-60CC3F2F7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26" y="4935207"/>
            <a:ext cx="2586843" cy="14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Top Most Beautiful Houses World - House Plans | #177169">
            <a:extLst>
              <a:ext uri="{FF2B5EF4-FFF2-40B4-BE49-F238E27FC236}">
                <a16:creationId xmlns:a16="http://schemas.microsoft.com/office/drawing/2014/main" id="{A20F3E10-4525-4D17-9473-A91F03C3F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068" y="2693963"/>
            <a:ext cx="4276578" cy="24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torers Classic Skeleton Key for House Doors | Van Dyke's Restorers">
            <a:extLst>
              <a:ext uri="{FF2B5EF4-FFF2-40B4-BE49-F238E27FC236}">
                <a16:creationId xmlns:a16="http://schemas.microsoft.com/office/drawing/2014/main" id="{B640AAC6-EC37-4186-A339-304E02DAF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46" b="34145"/>
          <a:stretch/>
        </p:blipFill>
        <p:spPr bwMode="auto">
          <a:xfrm rot="20169088">
            <a:off x="7939798" y="5023102"/>
            <a:ext cx="3879953" cy="123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5 Keys to Submission Success - Vintage">
            <a:extLst>
              <a:ext uri="{FF2B5EF4-FFF2-40B4-BE49-F238E27FC236}">
                <a16:creationId xmlns:a16="http://schemas.microsoft.com/office/drawing/2014/main" id="{14565D64-7309-40E7-8A35-47E183CAE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26" y="2003094"/>
            <a:ext cx="3049289" cy="228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ritical Success Factors of a Sustainable Company | Finch &amp; Beak Consulting">
            <a:extLst>
              <a:ext uri="{FF2B5EF4-FFF2-40B4-BE49-F238E27FC236}">
                <a16:creationId xmlns:a16="http://schemas.microsoft.com/office/drawing/2014/main" id="{D22F77B3-72E8-4400-9BC9-E4CA47C6E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18" y="5156808"/>
            <a:ext cx="2242158" cy="146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Basic Types of Car Keys and Why You Need Seattle Locksmiths">
            <a:extLst>
              <a:ext uri="{FF2B5EF4-FFF2-40B4-BE49-F238E27FC236}">
                <a16:creationId xmlns:a16="http://schemas.microsoft.com/office/drawing/2014/main" id="{EEE9CB07-D1BC-4364-83E0-857287286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68" y="554695"/>
            <a:ext cx="2138237" cy="149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214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0B989-A743-46D4-BF37-9BFF1655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Cup  =  friendship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56B35-5E92-4789-ADCD-39812904E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Cheap red Solo cup</a:t>
            </a:r>
          </a:p>
          <a:p>
            <a:r>
              <a:rPr lang="en-US" dirty="0"/>
              <a:t>Crystalline ornate cup</a:t>
            </a:r>
          </a:p>
          <a:p>
            <a:r>
              <a:rPr lang="en-US" dirty="0"/>
              <a:t>Gold goblet</a:t>
            </a:r>
          </a:p>
          <a:p>
            <a:r>
              <a:rPr lang="en-US" dirty="0"/>
              <a:t>Clear plastic cup</a:t>
            </a:r>
          </a:p>
          <a:p>
            <a:r>
              <a:rPr lang="en-US" dirty="0"/>
              <a:t>Coffee cup</a:t>
            </a:r>
          </a:p>
          <a:p>
            <a:r>
              <a:rPr lang="en-US" dirty="0"/>
              <a:t>Starbucks cup</a:t>
            </a:r>
          </a:p>
          <a:p>
            <a:r>
              <a:rPr lang="en-US" dirty="0"/>
              <a:t>Chipped ceramic cup</a:t>
            </a:r>
          </a:p>
          <a:p>
            <a:r>
              <a:rPr lang="en-US" dirty="0"/>
              <a:t>Dented metal cup</a:t>
            </a:r>
          </a:p>
        </p:txBody>
      </p:sp>
      <p:pic>
        <p:nvPicPr>
          <p:cNvPr id="1026" name="Picture 2" descr="Solo Cold Cups, 16 oz., Red, 50/Pack (P16R) | Quill.com">
            <a:extLst>
              <a:ext uri="{FF2B5EF4-FFF2-40B4-BE49-F238E27FC236}">
                <a16:creationId xmlns:a16="http://schemas.microsoft.com/office/drawing/2014/main" id="{EDF1D922-4B27-4A8C-B1F2-C51934BB2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t="13907" r="20954" b="13353"/>
          <a:stretch/>
        </p:blipFill>
        <p:spPr bwMode="auto">
          <a:xfrm>
            <a:off x="9854069" y="4393411"/>
            <a:ext cx="1499731" cy="191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ighclere Crystal Goblet - Set of 4 - by Royal Doulton - Special Order">
            <a:extLst>
              <a:ext uri="{FF2B5EF4-FFF2-40B4-BE49-F238E27FC236}">
                <a16:creationId xmlns:a16="http://schemas.microsoft.com/office/drawing/2014/main" id="{685653D0-78D7-48F4-B5E5-F1E93F69F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4" t="5324" r="31535" b="3505"/>
          <a:stretch/>
        </p:blipFill>
        <p:spPr bwMode="auto">
          <a:xfrm>
            <a:off x="5332582" y="644525"/>
            <a:ext cx="1479966" cy="36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zon.com | Egyptian Winged Isis Golden Wine Goblet 6 oz.: Goblets &amp;  Chalices">
            <a:extLst>
              <a:ext uri="{FF2B5EF4-FFF2-40B4-BE49-F238E27FC236}">
                <a16:creationId xmlns:a16="http://schemas.microsoft.com/office/drawing/2014/main" id="{8B6F7B2E-D66F-4720-9A41-41E1FF7C1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26" y="2679676"/>
            <a:ext cx="1573785" cy="365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54 Tin Cup Camping Coffee Cup Stock Photos, Pictures &amp; Royalty-Free Images  - iStock">
            <a:extLst>
              <a:ext uri="{FF2B5EF4-FFF2-40B4-BE49-F238E27FC236}">
                <a16:creationId xmlns:a16="http://schemas.microsoft.com/office/drawing/2014/main" id="{D3DC42DA-851B-4D1B-86CB-705BDB7CD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0046" r="17765" b="15121"/>
          <a:stretch/>
        </p:blipFill>
        <p:spPr bwMode="auto">
          <a:xfrm>
            <a:off x="9670892" y="2601797"/>
            <a:ext cx="2057840" cy="148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mp Mug-high quality custom printed bulk tin cups logo campfire cups | Mugs,  Enameled steel, Camping cups">
            <a:extLst>
              <a:ext uri="{FF2B5EF4-FFF2-40B4-BE49-F238E27FC236}">
                <a16:creationId xmlns:a16="http://schemas.microsoft.com/office/drawing/2014/main" id="{0BB45768-B040-4C7A-929E-F8F97D4E0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622" y="409654"/>
            <a:ext cx="1829429" cy="182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mazon.com: SOLO Cup 100 Piece Company Plastic Party Cold Cups, Clear, 12  oz (TP12-100): Kitchen &amp; Dining">
            <a:extLst>
              <a:ext uri="{FF2B5EF4-FFF2-40B4-BE49-F238E27FC236}">
                <a16:creationId xmlns:a16="http://schemas.microsoft.com/office/drawing/2014/main" id="{DF02F3AB-567B-4C06-A8AA-A3A864CFA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296" y="434567"/>
            <a:ext cx="1429030" cy="188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mazon.com: Starbucks White Disposable Hot Paper Cup, 12 Ounce, 50 Pack:  Kitchen &amp; Dining">
            <a:extLst>
              <a:ext uri="{FF2B5EF4-FFF2-40B4-BE49-F238E27FC236}">
                <a16:creationId xmlns:a16="http://schemas.microsoft.com/office/drawing/2014/main" id="{C0035C67-2B83-4136-8E34-B7DDE523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02" y="4636892"/>
            <a:ext cx="1479966" cy="18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49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m and Baby Bears in Flowers Photo – Baby Animal Prints by Suzi">
            <a:extLst>
              <a:ext uri="{FF2B5EF4-FFF2-40B4-BE49-F238E27FC236}">
                <a16:creationId xmlns:a16="http://schemas.microsoft.com/office/drawing/2014/main" id="{1C940A65-9F5D-4A2F-92CD-39AA6FB8D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4"/>
          <a:stretch/>
        </p:blipFill>
        <p:spPr bwMode="auto">
          <a:xfrm>
            <a:off x="0" y="-1498660"/>
            <a:ext cx="12191999" cy="835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151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F5B2B-0175-4B00-B1E6-831A3C9DD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96" y="39483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Bear = Problems</a:t>
            </a:r>
          </a:p>
        </p:txBody>
      </p:sp>
      <p:pic>
        <p:nvPicPr>
          <p:cNvPr id="12290" name="Picture 2" descr="Russian shepherd, 80, head-butts angry bear in battle over wild berries -  New York Daily News">
            <a:extLst>
              <a:ext uri="{FF2B5EF4-FFF2-40B4-BE49-F238E27FC236}">
                <a16:creationId xmlns:a16="http://schemas.microsoft.com/office/drawing/2014/main" id="{E8CBC7E2-AD9B-4E0F-9D7E-9BF96AA2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13" y="881381"/>
            <a:ext cx="3240486" cy="216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Blue Monthly Milestone Teddy Bear Gift Set">
            <a:extLst>
              <a:ext uri="{FF2B5EF4-FFF2-40B4-BE49-F238E27FC236}">
                <a16:creationId xmlns:a16="http://schemas.microsoft.com/office/drawing/2014/main" id="{2FE88D3C-CA48-4864-A90A-60393BAE5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4" y="243181"/>
            <a:ext cx="2895014" cy="289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Panda bears' black and white fur is used for both communication and  camouflage • Earth.com">
            <a:extLst>
              <a:ext uri="{FF2B5EF4-FFF2-40B4-BE49-F238E27FC236}">
                <a16:creationId xmlns:a16="http://schemas.microsoft.com/office/drawing/2014/main" id="{9695AACD-95A2-4B88-B980-A82152100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188" y="3618719"/>
            <a:ext cx="3310011" cy="220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Pin on Animals I love">
            <a:extLst>
              <a:ext uri="{FF2B5EF4-FFF2-40B4-BE49-F238E27FC236}">
                <a16:creationId xmlns:a16="http://schemas.microsoft.com/office/drawing/2014/main" id="{FDA831E5-79CA-421F-A2E6-7E7FEEBC2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23" y="1725736"/>
            <a:ext cx="2714241" cy="407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olar Bear | Species | WWF">
            <a:extLst>
              <a:ext uri="{FF2B5EF4-FFF2-40B4-BE49-F238E27FC236}">
                <a16:creationId xmlns:a16="http://schemas.microsoft.com/office/drawing/2014/main" id="{CBF3F266-6D81-47EF-8811-413DADEEA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59"/>
          <a:stretch/>
        </p:blipFill>
        <p:spPr bwMode="auto">
          <a:xfrm>
            <a:off x="489228" y="3260138"/>
            <a:ext cx="345963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161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ooden Buildings In An Abandoned American Ghost Town Stock Photo, Picture  And Royalty Free Image. Image 48047221.">
            <a:extLst>
              <a:ext uri="{FF2B5EF4-FFF2-40B4-BE49-F238E27FC236}">
                <a16:creationId xmlns:a16="http://schemas.microsoft.com/office/drawing/2014/main" id="{1D5956B6-4B6C-453D-AFC5-296171419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52BE39-70BF-4382-A1B5-C76164C67A29}"/>
              </a:ext>
            </a:extLst>
          </p:cNvPr>
          <p:cNvSpPr txBox="1"/>
          <p:nvPr/>
        </p:nvSpPr>
        <p:spPr>
          <a:xfrm rot="329388">
            <a:off x="4878758" y="2279373"/>
            <a:ext cx="1549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Store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10167-D519-4FB2-909D-A0C2BB701F70}"/>
              </a:ext>
            </a:extLst>
          </p:cNvPr>
          <p:cNvSpPr txBox="1"/>
          <p:nvPr/>
        </p:nvSpPr>
        <p:spPr>
          <a:xfrm rot="329388">
            <a:off x="5018677" y="2272749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R I S O N</a:t>
            </a:r>
          </a:p>
        </p:txBody>
      </p:sp>
    </p:spTree>
    <p:extLst>
      <p:ext uri="{BB962C8B-B14F-4D97-AF65-F5344CB8AC3E}">
        <p14:creationId xmlns:p14="http://schemas.microsoft.com/office/powerpoint/2010/main" val="187110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184</Words>
  <Application>Microsoft Office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Using Models for Deeper Understanding</vt:lpstr>
      <vt:lpstr>Close Your Eyes and Relax…</vt:lpstr>
      <vt:lpstr>PowerPoint Presentation</vt:lpstr>
      <vt:lpstr>Location or place  =  Outlook on Life</vt:lpstr>
      <vt:lpstr>Key  =  Education</vt:lpstr>
      <vt:lpstr>Cup  =  friendship</vt:lpstr>
      <vt:lpstr>PowerPoint Presentation</vt:lpstr>
      <vt:lpstr>Bear = Problems</vt:lpstr>
      <vt:lpstr>PowerPoint Presentation</vt:lpstr>
      <vt:lpstr>Building  =  Religion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Models for Deeper Understanding</dc:title>
  <dc:creator>Christopherson, Jeff</dc:creator>
  <cp:lastModifiedBy>Christopherson, Jeff</cp:lastModifiedBy>
  <cp:revision>13</cp:revision>
  <dcterms:created xsi:type="dcterms:W3CDTF">2020-09-22T02:30:44Z</dcterms:created>
  <dcterms:modified xsi:type="dcterms:W3CDTF">2020-09-28T23:08:37Z</dcterms:modified>
</cp:coreProperties>
</file>